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g>
</file>

<file path=ppt/media/image13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573929-7693-4004-B1C2-5BB4E07DC5AE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53EAF1-80BB-4F6C-B716-36D8AAFF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263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212529"/>
                </a:solidFill>
                <a:effectLst/>
                <a:latin typeface="-apple-system"/>
              </a:rPr>
              <a:t>Version 1 (file "1_Initial_Manual_Labeling.csv") contains only the hand-drawn annotations of the thick-slices.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212529"/>
                </a:solidFill>
                <a:effectLst/>
                <a:latin typeface="-apple-system"/>
              </a:rPr>
              <a:t>Version 2 (file "2_Extrapolation_to_All_Series.csv") contains the thick-slices hand-drawn annotations as well as the extrapolation for all other corresponding images, regardless of whether they are bone filter or series with contrast.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212529"/>
                </a:solidFill>
                <a:effectLst/>
                <a:latin typeface="-apple-system"/>
              </a:rPr>
              <a:t>Version 3 (file "3_Extrapolation_to_Selected_Series.csv") contains the thick-slices hand-drawn annotations as well as the extrapolation for the selected soft-tissue non-contrast-enhanced series only.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3EAF1-80BB-4F6C-B716-36D8AAFF01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869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3EAF1-80BB-4F6C-B716-36D8AAFF013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219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3808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06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823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509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603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82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29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78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707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57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947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67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can of a human brain in a neurology clinic">
            <a:extLst>
              <a:ext uri="{FF2B5EF4-FFF2-40B4-BE49-F238E27FC236}">
                <a16:creationId xmlns:a16="http://schemas.microsoft.com/office/drawing/2014/main" id="{30AA76D2-5437-3EC0-4512-A3957A5D21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0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0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8B094-0A24-E933-4DC9-4E43B0B525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14950" y="1122363"/>
            <a:ext cx="6557010" cy="3204134"/>
          </a:xfrm>
        </p:spPr>
        <p:txBody>
          <a:bodyPr anchor="b">
            <a:normAutofit/>
          </a:bodyPr>
          <a:lstStyle/>
          <a:p>
            <a:r>
              <a:rPr lang="en-GB" sz="3700" b="0" i="0" u="none" strike="noStrike" baseline="0" dirty="0">
                <a:solidFill>
                  <a:schemeClr val="bg1"/>
                </a:solidFill>
                <a:latin typeface="SFBX1440"/>
              </a:rPr>
              <a:t>Deep Learning-Based Detection and Localization of Intracranial</a:t>
            </a:r>
            <a:br>
              <a:rPr lang="en-GB" sz="3700" b="0" i="0" u="none" strike="noStrike" baseline="0" dirty="0">
                <a:solidFill>
                  <a:schemeClr val="bg1"/>
                </a:solidFill>
                <a:latin typeface="SFBX1440"/>
              </a:rPr>
            </a:br>
            <a:r>
              <a:rPr lang="en-US" sz="3700" b="0" i="0" u="none" strike="noStrike" baseline="0" dirty="0">
                <a:solidFill>
                  <a:schemeClr val="bg1"/>
                </a:solidFill>
                <a:latin typeface="SFBX1440"/>
              </a:rPr>
              <a:t>Hemorrhage Types</a:t>
            </a:r>
            <a:endParaRPr lang="en-US" sz="37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9687A3-3A6C-1A51-3752-9B6AE3FAEC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5000" y="5077418"/>
            <a:ext cx="2667000" cy="120814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Team </a:t>
            </a:r>
            <a:r>
              <a:rPr lang="en-US" sz="2000" dirty="0" err="1">
                <a:solidFill>
                  <a:schemeClr val="bg1"/>
                </a:solidFill>
              </a:rPr>
              <a:t>PixelMedics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198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Abstract Gray Background Stock Illustration - Download Image Now -  Backgrounds, Gray Color, Vignette - iStock">
            <a:extLst>
              <a:ext uri="{FF2B5EF4-FFF2-40B4-BE49-F238E27FC236}">
                <a16:creationId xmlns:a16="http://schemas.microsoft.com/office/drawing/2014/main" id="{EC675649-4259-6BA6-84BA-F64D0831B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705499"/>
            <a:ext cx="12297746" cy="8198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E94F97-C5B3-0E34-761C-CD61EE6D4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680" y="2154506"/>
            <a:ext cx="3420138" cy="34065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A0828B-EFE8-0FEE-064A-030B30B8C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2148" y="2154506"/>
            <a:ext cx="3420138" cy="33976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524699-A9A0-F300-1B51-3129A42433D2}"/>
              </a:ext>
            </a:extLst>
          </p:cNvPr>
          <p:cNvSpPr txBox="1"/>
          <p:nvPr/>
        </p:nvSpPr>
        <p:spPr>
          <a:xfrm>
            <a:off x="4151053" y="659497"/>
            <a:ext cx="38898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SFBX1440"/>
              </a:rPr>
              <a:t>INTRODUCTION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A1C9D8F-AD3D-DCF0-14CD-F9C7F2D6BEF5}"/>
              </a:ext>
            </a:extLst>
          </p:cNvPr>
          <p:cNvCxnSpPr/>
          <p:nvPr/>
        </p:nvCxnSpPr>
        <p:spPr>
          <a:xfrm>
            <a:off x="4456533" y="3853339"/>
            <a:ext cx="1038225" cy="1419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250C84F-0F88-65F9-6AF2-7D7BEF17597F}"/>
              </a:ext>
            </a:extLst>
          </p:cNvPr>
          <p:cNvCxnSpPr/>
          <p:nvPr/>
        </p:nvCxnSpPr>
        <p:spPr>
          <a:xfrm>
            <a:off x="6809207" y="3846239"/>
            <a:ext cx="1038225" cy="1419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602EF0D-A181-E9F0-B106-80AD703758EF}"/>
              </a:ext>
            </a:extLst>
          </p:cNvPr>
          <p:cNvSpPr txBox="1"/>
          <p:nvPr/>
        </p:nvSpPr>
        <p:spPr>
          <a:xfrm>
            <a:off x="1758139" y="5719665"/>
            <a:ext cx="1787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CT scan image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E06855-7A65-4194-CD4D-021FD600C55E}"/>
              </a:ext>
            </a:extLst>
          </p:cNvPr>
          <p:cNvSpPr txBox="1"/>
          <p:nvPr/>
        </p:nvSpPr>
        <p:spPr>
          <a:xfrm>
            <a:off x="8559129" y="5719665"/>
            <a:ext cx="2186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Annotated output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0A3AD8-611A-CB08-4276-153F6E60124F}"/>
              </a:ext>
            </a:extLst>
          </p:cNvPr>
          <p:cNvSpPr txBox="1"/>
          <p:nvPr/>
        </p:nvSpPr>
        <p:spPr>
          <a:xfrm>
            <a:off x="5282913" y="4416489"/>
            <a:ext cx="1744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SFBX1440"/>
              </a:rPr>
              <a:t>Deep learning model</a:t>
            </a:r>
          </a:p>
        </p:txBody>
      </p:sp>
      <p:pic>
        <p:nvPicPr>
          <p:cNvPr id="2052" name="Picture 4" descr="Deep learning Becris Lineal color icon">
            <a:extLst>
              <a:ext uri="{FF2B5EF4-FFF2-40B4-BE49-F238E27FC236}">
                <a16:creationId xmlns:a16="http://schemas.microsoft.com/office/drawing/2014/main" id="{F996B4B6-89D9-EB05-171F-F3EDEF9FA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415" y="3295971"/>
            <a:ext cx="1143134" cy="1143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532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3" name="Rectangle 3092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94" name="Rectangle 3093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95" name="Rectangle 3094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96" name="Rectangle 3095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7" name="Rectangle 3096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3F04F9-65E2-665C-C166-195B9F2A1293}"/>
              </a:ext>
            </a:extLst>
          </p:cNvPr>
          <p:cNvSpPr txBox="1"/>
          <p:nvPr/>
        </p:nvSpPr>
        <p:spPr>
          <a:xfrm>
            <a:off x="841247" y="978619"/>
            <a:ext cx="3410712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latin typeface="+mj-lt"/>
                <a:ea typeface="+mj-ea"/>
                <a:cs typeface="+mj-cs"/>
              </a:rPr>
              <a:t>BHX Dataset</a:t>
            </a:r>
          </a:p>
        </p:txBody>
      </p:sp>
      <p:sp>
        <p:nvSpPr>
          <p:cNvPr id="3098" name="Rectangle 3097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99" name="Rectangle 3098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62964F-9A4B-403C-E52E-E83677E01207}"/>
              </a:ext>
            </a:extLst>
          </p:cNvPr>
          <p:cNvSpPr txBox="1"/>
          <p:nvPr/>
        </p:nvSpPr>
        <p:spPr>
          <a:xfrm>
            <a:off x="558210" y="2252870"/>
            <a:ext cx="3937590" cy="3560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BHX contains up to 39,668 bounding boxes in 23,409 images annotated for hemorrhage, out of a total of ~170k images from qure.ai CQ500 dataset.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Version 1: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dirty="0"/>
              <a:t>	</a:t>
            </a:r>
            <a:r>
              <a:rPr lang="en-US" sz="1400" dirty="0" err="1"/>
              <a:t>Initial_Manual_Labeling</a:t>
            </a:r>
            <a:endParaRPr lang="en-US" sz="1400" b="0" i="0" dirty="0">
              <a:effectLst/>
            </a:endParaRP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Version2: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400" dirty="0"/>
              <a:t>	</a:t>
            </a:r>
            <a:r>
              <a:rPr lang="en-US" sz="1400" dirty="0" err="1"/>
              <a:t>Extrapolation_to_All_Series</a:t>
            </a:r>
            <a:endParaRPr lang="en-US" sz="1400" dirty="0"/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Version 3: </a:t>
            </a:r>
          </a:p>
          <a:p>
            <a:pPr marL="685800" lvl="2">
              <a:lnSpc>
                <a:spcPct val="110000"/>
              </a:lnSpc>
              <a:spcAft>
                <a:spcPts val="600"/>
              </a:spcAft>
            </a:pPr>
            <a:r>
              <a:rPr lang="en-US" sz="1400" dirty="0"/>
              <a:t>	</a:t>
            </a:r>
            <a:r>
              <a:rPr lang="en-US" sz="1400" dirty="0" err="1"/>
              <a:t>Extrapolation_to_Selected_Series</a:t>
            </a:r>
            <a:endParaRPr lang="en-US" sz="1400" dirty="0"/>
          </a:p>
        </p:txBody>
      </p:sp>
      <p:pic>
        <p:nvPicPr>
          <p:cNvPr id="3074" name="Picture 2" descr="Brain Hemorrhage Extended (BHX): Bounding box extrapolation from thick to  thin slice CT images v1.1">
            <a:extLst>
              <a:ext uri="{FF2B5EF4-FFF2-40B4-BE49-F238E27FC236}">
                <a16:creationId xmlns:a16="http://schemas.microsoft.com/office/drawing/2014/main" id="{F1B04A82-B75A-E90B-D5DA-0701B2F03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20640" y="657728"/>
            <a:ext cx="6656832" cy="5441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9484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81B7B1-648F-4EC0-A4BE-6F80B0790761}"/>
              </a:ext>
            </a:extLst>
          </p:cNvPr>
          <p:cNvSpPr txBox="1"/>
          <p:nvPr/>
        </p:nvSpPr>
        <p:spPr>
          <a:xfrm>
            <a:off x="841248" y="256032"/>
            <a:ext cx="10506456" cy="10149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Data Pre-processing and Preparation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E4FB2-9D02-EA8D-BC64-FEE0F14DFEE2}"/>
              </a:ext>
            </a:extLst>
          </p:cNvPr>
          <p:cNvSpPr>
            <a:spLocks/>
          </p:cNvSpPr>
          <p:nvPr/>
        </p:nvSpPr>
        <p:spPr>
          <a:xfrm>
            <a:off x="1315229" y="2382292"/>
            <a:ext cx="4358774" cy="3261009"/>
          </a:xfrm>
          <a:prstGeom prst="rect">
            <a:avLst/>
          </a:prstGeom>
        </p:spPr>
        <p:txBody>
          <a:bodyPr/>
          <a:lstStyle/>
          <a:p>
            <a:pPr defTabSz="804672">
              <a:spcAft>
                <a:spcPts val="600"/>
              </a:spcAft>
            </a:pPr>
            <a:r>
              <a:rPr lang="en-US" sz="2000" b="1" kern="1200" dirty="0">
                <a:solidFill>
                  <a:schemeClr val="tx1"/>
                </a:solidFill>
                <a:latin typeface="SFBX1440"/>
              </a:rPr>
              <a:t>Pre-processing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Transformation to Hounsfield Unit (HU)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Windowing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Normalization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Morphology Dilation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Dimension Squeezing</a:t>
            </a:r>
            <a:endParaRPr lang="en-US" dirty="0">
              <a:latin typeface="SFBX144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DCCC2D-537F-35F5-0283-E806667F5435}"/>
              </a:ext>
            </a:extLst>
          </p:cNvPr>
          <p:cNvSpPr>
            <a:spLocks/>
          </p:cNvSpPr>
          <p:nvPr/>
        </p:nvSpPr>
        <p:spPr>
          <a:xfrm>
            <a:off x="6225149" y="2474524"/>
            <a:ext cx="4358774" cy="3261009"/>
          </a:xfrm>
          <a:prstGeom prst="rect">
            <a:avLst/>
          </a:prstGeom>
        </p:spPr>
        <p:txBody>
          <a:bodyPr/>
          <a:lstStyle/>
          <a:p>
            <a:pPr defTabSz="804672">
              <a:spcAft>
                <a:spcPts val="600"/>
              </a:spcAft>
            </a:pPr>
            <a:r>
              <a:rPr lang="en-US" sz="2000" b="1" kern="1200" dirty="0">
                <a:solidFill>
                  <a:schemeClr val="tx1"/>
                </a:solidFill>
                <a:latin typeface="SFBX1440"/>
              </a:rPr>
              <a:t>Preparation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More than one bounding box in a scan image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Training and testing spitting</a:t>
            </a:r>
          </a:p>
          <a:p>
            <a:pPr marL="342900" indent="-342900" defTabSz="804672">
              <a:spcAft>
                <a:spcPts val="600"/>
              </a:spcAft>
              <a:buFont typeface="+mj-lt"/>
              <a:buAutoNum type="arabicPeriod"/>
            </a:pPr>
            <a:r>
              <a:rPr lang="en-US" sz="1584" kern="1200" dirty="0">
                <a:solidFill>
                  <a:schemeClr val="tx1"/>
                </a:solidFill>
                <a:latin typeface="SFBX1440"/>
              </a:rPr>
              <a:t>Organizing</a:t>
            </a:r>
          </a:p>
          <a:p>
            <a:pPr marL="0" indent="0">
              <a:spcAft>
                <a:spcPts val="600"/>
              </a:spcAft>
              <a:buNone/>
            </a:pP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76A89B-4EE0-E65D-E62C-C12952352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6126" y="4546786"/>
            <a:ext cx="1271419" cy="1096515"/>
          </a:xfrm>
          <a:prstGeom prst="rect">
            <a:avLst/>
          </a:prstGeom>
        </p:spPr>
      </p:pic>
      <p:pic>
        <p:nvPicPr>
          <p:cNvPr id="9" name="Picture 8" descr="A close-up of a scan of a human body&#10;&#10;Description automatically generated">
            <a:extLst>
              <a:ext uri="{FF2B5EF4-FFF2-40B4-BE49-F238E27FC236}">
                <a16:creationId xmlns:a16="http://schemas.microsoft.com/office/drawing/2014/main" id="{327A868A-019B-B439-E881-886842058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464" y="4061332"/>
            <a:ext cx="5767977" cy="235427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1F92ED8-6C92-27F2-85BE-B874F56DC6C2}"/>
              </a:ext>
            </a:extLst>
          </p:cNvPr>
          <p:cNvCxnSpPr/>
          <p:nvPr/>
        </p:nvCxnSpPr>
        <p:spPr>
          <a:xfrm>
            <a:off x="6387226" y="5238470"/>
            <a:ext cx="442451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460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1" name="Rectangle 4120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02776CE-3371-BBF3-8BE3-7CDEDB9A5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US" sz="3400" dirty="0">
                <a:latin typeface="SFBX1440"/>
              </a:rPr>
              <a:t>YOLOv8</a:t>
            </a:r>
          </a:p>
        </p:txBody>
      </p:sp>
      <p:sp>
        <p:nvSpPr>
          <p:cNvPr id="4123" name="Rectangle 4122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25" name="Rectangle 4124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3D8955-CDDB-47AF-B638-F6272CA01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411" y="2560320"/>
            <a:ext cx="4498848" cy="3584448"/>
          </a:xfrm>
        </p:spPr>
        <p:txBody>
          <a:bodyPr anchor="t">
            <a:noAutofit/>
          </a:bodyPr>
          <a:lstStyle/>
          <a:p>
            <a:r>
              <a:rPr lang="en-GB" sz="1600" dirty="0">
                <a:latin typeface="SFBX1440"/>
              </a:rPr>
              <a:t>S</a:t>
            </a:r>
            <a:r>
              <a:rPr lang="en-GB" sz="1600" b="0" i="0" dirty="0">
                <a:effectLst/>
                <a:latin typeface="SFBX1440"/>
              </a:rPr>
              <a:t>tate-of-the-art object detection algorithm that offers exceptional performance in terms of accuracy and speed.</a:t>
            </a:r>
          </a:p>
          <a:p>
            <a:r>
              <a:rPr lang="en-GB" sz="1600" dirty="0">
                <a:latin typeface="SFBX1440"/>
              </a:rPr>
              <a:t>Use in medical imaging analysis</a:t>
            </a:r>
          </a:p>
          <a:p>
            <a:r>
              <a:rPr lang="en-US" sz="1600" dirty="0">
                <a:latin typeface="SFBX1440"/>
              </a:rPr>
              <a:t>Fine-tuned model to have 6 output classes</a:t>
            </a:r>
          </a:p>
          <a:p>
            <a:pPr algn="l"/>
            <a:r>
              <a:rPr lang="en-US" sz="1600" b="0" i="0" u="none" strike="noStrike" baseline="0" dirty="0" err="1">
                <a:latin typeface="SFBX1440"/>
              </a:rPr>
              <a:t>CIoU</a:t>
            </a:r>
            <a:r>
              <a:rPr lang="en-US" sz="1600" dirty="0">
                <a:latin typeface="SFBX1440"/>
              </a:rPr>
              <a:t> </a:t>
            </a:r>
            <a:r>
              <a:rPr lang="en-GB" sz="1600" b="0" i="0" u="none" strike="noStrike" baseline="0" dirty="0">
                <a:latin typeface="SFBX1440"/>
              </a:rPr>
              <a:t>loss (Complete Intersection over Union) during training contributes to improved bounding box regression, leading to more accurate localization of objects.</a:t>
            </a:r>
            <a:endParaRPr lang="en-US" sz="1600" dirty="0">
              <a:latin typeface="SFBX1440"/>
            </a:endParaRPr>
          </a:p>
          <a:p>
            <a:r>
              <a:rPr lang="en-US" sz="1600" dirty="0">
                <a:latin typeface="SFBX1440"/>
              </a:rPr>
              <a:t>Adam optimizer</a:t>
            </a:r>
          </a:p>
          <a:p>
            <a:r>
              <a:rPr lang="en-US" sz="1600" dirty="0">
                <a:latin typeface="SFBX1440"/>
              </a:rPr>
              <a:t>350 epochs</a:t>
            </a:r>
          </a:p>
        </p:txBody>
      </p:sp>
      <p:pic>
        <p:nvPicPr>
          <p:cNvPr id="4098" name="Picture 2" descr="Implementing YOLOv8 for Aerial Satellite Image Building Segmentation and  Converting to Shape files | by Tony Alosius | Medium">
            <a:extLst>
              <a:ext uri="{FF2B5EF4-FFF2-40B4-BE49-F238E27FC236}">
                <a16:creationId xmlns:a16="http://schemas.microsoft.com/office/drawing/2014/main" id="{99305FFD-0CA9-E22C-DE0B-534364F818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05" r="25246" b="-1"/>
          <a:stretch/>
        </p:blipFill>
        <p:spPr bwMode="auto"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noFill/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9467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755AD4-40D2-F44A-FFD7-270C94C59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latin typeface="SFBX1440"/>
              </a:rPr>
              <a:t>Results</a:t>
            </a:r>
          </a:p>
        </p:txBody>
      </p:sp>
      <p:sp>
        <p:nvSpPr>
          <p:cNvPr id="27" name="Content Placeholder 8">
            <a:extLst>
              <a:ext uri="{FF2B5EF4-FFF2-40B4-BE49-F238E27FC236}">
                <a16:creationId xmlns:a16="http://schemas.microsoft.com/office/drawing/2014/main" id="{E7CFC0A1-4621-47F4-D74B-04FC9B2A0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SFBX1440"/>
              </a:rPr>
              <a:t>Normalized confusion matrix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blue squares with black text&#10;&#10;Description automatically generated">
            <a:extLst>
              <a:ext uri="{FF2B5EF4-FFF2-40B4-BE49-F238E27FC236}">
                <a16:creationId xmlns:a16="http://schemas.microsoft.com/office/drawing/2014/main" id="{BC4DB4DE-29CE-9DDA-F6E4-F7AAB65FB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608" y="785986"/>
            <a:ext cx="6846363" cy="513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49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190E5A-ED4D-21BC-BF93-D63EF5ACD59D}"/>
              </a:ext>
            </a:extLst>
          </p:cNvPr>
          <p:cNvSpPr txBox="1"/>
          <p:nvPr/>
        </p:nvSpPr>
        <p:spPr>
          <a:xfrm>
            <a:off x="411480" y="2684095"/>
            <a:ext cx="4443154" cy="3492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SFBX1440"/>
              </a:rPr>
              <a:t>Precision vs. Recall curve</a:t>
            </a:r>
          </a:p>
        </p:txBody>
      </p:sp>
      <p:pic>
        <p:nvPicPr>
          <p:cNvPr id="6" name="Content Placeholder 5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1100442D-FDCF-F570-AE7E-CEEFF955CF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566" y="1310824"/>
            <a:ext cx="7021501" cy="468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399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ollage of images of a brain&#10;&#10;Description automatically generated">
            <a:extLst>
              <a:ext uri="{FF2B5EF4-FFF2-40B4-BE49-F238E27FC236}">
                <a16:creationId xmlns:a16="http://schemas.microsoft.com/office/drawing/2014/main" id="{B7AA06D8-4EB0-2B74-DA59-15EB12BC68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25" y="387143"/>
            <a:ext cx="5388078" cy="5388078"/>
          </a:xfrm>
          <a:prstGeom prst="rect">
            <a:avLst/>
          </a:prstGeom>
        </p:spPr>
      </p:pic>
      <p:pic>
        <p:nvPicPr>
          <p:cNvPr id="12" name="Picture 11" descr="A collage of images of a brain&#10;&#10;Description automatically generated">
            <a:extLst>
              <a:ext uri="{FF2B5EF4-FFF2-40B4-BE49-F238E27FC236}">
                <a16:creationId xmlns:a16="http://schemas.microsoft.com/office/drawing/2014/main" id="{5647C565-170A-7CEA-E529-7407172DB9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399" y="387143"/>
            <a:ext cx="5388078" cy="53880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03AA843-0349-AF3B-8A20-2DF8DF826270}"/>
              </a:ext>
            </a:extLst>
          </p:cNvPr>
          <p:cNvSpPr txBox="1"/>
          <p:nvPr/>
        </p:nvSpPr>
        <p:spPr>
          <a:xfrm>
            <a:off x="1825112" y="5878678"/>
            <a:ext cx="2408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FBX1440"/>
              </a:rPr>
              <a:t>Validation batch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8E57C3-6692-3A1E-5FDC-3171CF44F39B}"/>
              </a:ext>
            </a:extLst>
          </p:cNvPr>
          <p:cNvSpPr txBox="1"/>
          <p:nvPr/>
        </p:nvSpPr>
        <p:spPr>
          <a:xfrm>
            <a:off x="8090478" y="5871923"/>
            <a:ext cx="2143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SFBX1440"/>
              </a:rPr>
              <a:t>Predicted batch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EF0858C-89A1-B501-25F6-9312D6B6DF55}"/>
              </a:ext>
            </a:extLst>
          </p:cNvPr>
          <p:cNvCxnSpPr/>
          <p:nvPr/>
        </p:nvCxnSpPr>
        <p:spPr>
          <a:xfrm>
            <a:off x="5850194" y="3081182"/>
            <a:ext cx="442451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437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ollage of images of a brain&#10;&#10;Description automatically generated">
            <a:extLst>
              <a:ext uri="{FF2B5EF4-FFF2-40B4-BE49-F238E27FC236}">
                <a16:creationId xmlns:a16="http://schemas.microsoft.com/office/drawing/2014/main" id="{5621E623-442A-8AD9-D26A-A4D9C8589D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75" r="-1" b="1171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660FA7-49A1-4076-6995-87320AA0F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7124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241B2F"/>
      </a:dk2>
      <a:lt2>
        <a:srgbClr val="F0F3F2"/>
      </a:lt2>
      <a:accent1>
        <a:srgbClr val="C34D8C"/>
      </a:accent1>
      <a:accent2>
        <a:srgbClr val="B13BAC"/>
      </a:accent2>
      <a:accent3>
        <a:srgbClr val="974DC3"/>
      </a:accent3>
      <a:accent4>
        <a:srgbClr val="543BB1"/>
      </a:accent4>
      <a:accent5>
        <a:srgbClr val="4D65C3"/>
      </a:accent5>
      <a:accent6>
        <a:srgbClr val="3B84B1"/>
      </a:accent6>
      <a:hlink>
        <a:srgbClr val="5B5FC8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294</Words>
  <Application>Microsoft Office PowerPoint</Application>
  <PresentationFormat>Widescreen</PresentationFormat>
  <Paragraphs>44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-apple-system</vt:lpstr>
      <vt:lpstr>Arial</vt:lpstr>
      <vt:lpstr>Avenir Next LT Pro</vt:lpstr>
      <vt:lpstr>Calibri</vt:lpstr>
      <vt:lpstr>SFBX1440</vt:lpstr>
      <vt:lpstr>AccentBoxVTI</vt:lpstr>
      <vt:lpstr>Deep Learning-Based Detection and Localization of Intracranial Hemorrhage Types</vt:lpstr>
      <vt:lpstr>PowerPoint Presentation</vt:lpstr>
      <vt:lpstr>PowerPoint Presentation</vt:lpstr>
      <vt:lpstr>PowerPoint Presentation</vt:lpstr>
      <vt:lpstr>YOLOv8</vt:lpstr>
      <vt:lpstr>Results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ravindu madushan</dc:creator>
  <cp:lastModifiedBy>ravindu madushan</cp:lastModifiedBy>
  <cp:revision>13</cp:revision>
  <dcterms:created xsi:type="dcterms:W3CDTF">2023-12-04T09:37:17Z</dcterms:created>
  <dcterms:modified xsi:type="dcterms:W3CDTF">2023-12-04T13:50:34Z</dcterms:modified>
</cp:coreProperties>
</file>

<file path=docProps/thumbnail.jpeg>
</file>